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0" r:id="rId4"/>
    <p:sldId id="258" r:id="rId5"/>
    <p:sldId id="259" r:id="rId6"/>
    <p:sldId id="261" r:id="rId7"/>
    <p:sldId id="262" r:id="rId8"/>
    <p:sldId id="263" r:id="rId9"/>
    <p:sldId id="275" r:id="rId10"/>
    <p:sldId id="266" r:id="rId11"/>
    <p:sldId id="274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2019-01-02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5400" b="1" dirty="0" smtClean="0"/>
              <a:t>Środki do ochrony szparaga przed chorobami i chwastami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Włodzimierz </a:t>
            </a:r>
            <a:r>
              <a:rPr lang="pl-PL" dirty="0" smtClean="0">
                <a:solidFill>
                  <a:schemeClr val="tx1"/>
                </a:solidFill>
              </a:rPr>
              <a:t>Janusiewicz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Styczeń, 2019 rok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dirty="0" smtClean="0"/>
              <a:t>Chwasty</a:t>
            </a:r>
            <a:endParaRPr lang="pl-PL" sz="8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34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Mechaniczne, chemiczne, folia</a:t>
            </a:r>
            <a:endParaRPr lang="pl-PL" b="1" dirty="0"/>
          </a:p>
        </p:txBody>
      </p:sp>
      <p:pic>
        <p:nvPicPr>
          <p:cNvPr id="1027" name="Picture 3" descr="C:\Users\WlodekJ.KST-KONSULTING\Desktop\2017\prezentacja\WP_20150420_08_31_24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659" y="3861048"/>
            <a:ext cx="3770605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lodekJ.KST-KONSULTING\Desktop\2017\prezentacja\WP_20150729_08_51_54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4038600" cy="24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Zwalczanie chwastów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>
            <a:noAutofit/>
          </a:bodyPr>
          <a:lstStyle/>
          <a:p>
            <a:r>
              <a:rPr lang="pl-PL" sz="3200" dirty="0" smtClean="0"/>
              <a:t>Przed wschodami chwastów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5536" y="3212976"/>
            <a:ext cx="4040188" cy="395128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Metrobuzyna</a:t>
            </a:r>
          </a:p>
          <a:p>
            <a:r>
              <a:rPr lang="pl-PL" sz="3600" dirty="0" smtClean="0"/>
              <a:t>Pendimetalina</a:t>
            </a:r>
          </a:p>
          <a:p>
            <a:pPr marL="0" indent="0">
              <a:buNone/>
            </a:pP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639762"/>
          </a:xfrm>
        </p:spPr>
        <p:txBody>
          <a:bodyPr>
            <a:noAutofit/>
          </a:bodyPr>
          <a:lstStyle/>
          <a:p>
            <a:r>
              <a:rPr lang="pl-PL" sz="3200" dirty="0" smtClean="0"/>
              <a:t>Po wschodach chwastów</a:t>
            </a:r>
            <a:endParaRPr lang="pl-PL" sz="3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2000" y="3212976"/>
            <a:ext cx="4041775" cy="39512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Glifosat</a:t>
            </a:r>
          </a:p>
          <a:p>
            <a:r>
              <a:rPr lang="pl-PL" sz="3200" dirty="0" smtClean="0"/>
              <a:t>Fluazyfop P-butylu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9856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pl-PL" b="1" dirty="0" smtClean="0"/>
              <a:t>Przed wschodami chwastów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720374"/>
            <a:ext cx="2746648" cy="63976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Metrobuzyna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55576" y="2560915"/>
            <a:ext cx="2314600" cy="1979633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Sencor Liquid 600 S.C.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88024" y="692696"/>
            <a:ext cx="2676725" cy="639762"/>
          </a:xfrm>
        </p:spPr>
        <p:txBody>
          <a:bodyPr>
            <a:noAutofit/>
          </a:bodyPr>
          <a:lstStyle/>
          <a:p>
            <a:r>
              <a:rPr lang="pl-PL" sz="3200" dirty="0" smtClean="0"/>
              <a:t>Pendimetalina</a:t>
            </a:r>
            <a:endParaRPr lang="pl-PL" sz="3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04048" y="2580572"/>
            <a:ext cx="2304256" cy="39512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Stomp Aqua 455 C.S.</a:t>
            </a:r>
            <a:endParaRPr lang="pl-PL" sz="3200" dirty="0"/>
          </a:p>
        </p:txBody>
      </p:sp>
      <p:sp>
        <p:nvSpPr>
          <p:cNvPr id="10" name="Symbol zastępczy tekstu 4"/>
          <p:cNvSpPr txBox="1">
            <a:spLocks/>
          </p:cNvSpPr>
          <p:nvPr/>
        </p:nvSpPr>
        <p:spPr>
          <a:xfrm>
            <a:off x="5736557" y="692696"/>
            <a:ext cx="216024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/>
          </a:p>
        </p:txBody>
      </p:sp>
      <p:sp>
        <p:nvSpPr>
          <p:cNvPr id="11" name="Symbol zastępczy zawartości 5"/>
          <p:cNvSpPr txBox="1">
            <a:spLocks/>
          </p:cNvSpPr>
          <p:nvPr/>
        </p:nvSpPr>
        <p:spPr>
          <a:xfrm>
            <a:off x="5729661" y="2564904"/>
            <a:ext cx="258219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376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Metrobuzyna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Sencor Liquid 600 </a:t>
            </a:r>
            <a:r>
              <a:rPr lang="pl-PL" dirty="0" smtClean="0"/>
              <a:t>S.C </a:t>
            </a:r>
          </a:p>
          <a:p>
            <a:r>
              <a:rPr lang="pl-PL" dirty="0" err="1" smtClean="0"/>
              <a:t>Keeper</a:t>
            </a:r>
            <a:r>
              <a:rPr lang="pl-PL" dirty="0" smtClean="0"/>
              <a:t> Agro</a:t>
            </a:r>
          </a:p>
          <a:p>
            <a:r>
              <a:rPr lang="pl-PL" dirty="0" smtClean="0"/>
              <a:t>Dwuliścienne i niektóre jednoliścienne</a:t>
            </a:r>
          </a:p>
          <a:p>
            <a:r>
              <a:rPr lang="pl-PL" dirty="0" smtClean="0"/>
              <a:t>Odporne: przytulia czepna, psianka czarna</a:t>
            </a:r>
          </a:p>
          <a:p>
            <a:r>
              <a:rPr lang="pl-PL" dirty="0" smtClean="0"/>
              <a:t>1l/ha    </a:t>
            </a:r>
          </a:p>
          <a:p>
            <a:r>
              <a:rPr lang="pl-PL" dirty="0" smtClean="0"/>
              <a:t>Przed zbiorami – tydzień przed ukazaniem się wypustek</a:t>
            </a:r>
          </a:p>
          <a:p>
            <a:r>
              <a:rPr lang="pl-PL" dirty="0"/>
              <a:t>P</a:t>
            </a:r>
            <a:r>
              <a:rPr lang="pl-PL" dirty="0" smtClean="0"/>
              <a:t>o zakończeniu zbiorów po rozoraniu wałów.</a:t>
            </a:r>
          </a:p>
          <a:p>
            <a:r>
              <a:rPr lang="pl-PL" dirty="0" smtClean="0"/>
              <a:t>1 raz w sezonie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62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Pendimetalina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Stomp Aqua 455 S.C.</a:t>
            </a:r>
          </a:p>
          <a:p>
            <a:r>
              <a:rPr lang="pl-PL" dirty="0" smtClean="0"/>
              <a:t>Doglebowo lub nalistnie</a:t>
            </a:r>
          </a:p>
          <a:p>
            <a:r>
              <a:rPr lang="pl-PL" dirty="0" smtClean="0"/>
              <a:t>Dwuliścienne i jednoliścienne w fazie kiełkowania</a:t>
            </a:r>
          </a:p>
          <a:p>
            <a:r>
              <a:rPr lang="pl-PL" dirty="0" smtClean="0"/>
              <a:t>Odporne: min. starzec zwyczajny, przymiotno kanadyjskie, żółtlica drobnokwiatowa</a:t>
            </a:r>
          </a:p>
          <a:p>
            <a:r>
              <a:rPr lang="pl-PL" dirty="0" smtClean="0"/>
              <a:t>Wiosną przed pojawieniem się wypustek</a:t>
            </a:r>
          </a:p>
          <a:p>
            <a:r>
              <a:rPr lang="pl-PL" dirty="0" smtClean="0"/>
              <a:t>Po zakończeniu zbiorów – wypustki do 10 cm.</a:t>
            </a:r>
          </a:p>
          <a:p>
            <a:r>
              <a:rPr lang="pl-PL" dirty="0" smtClean="0"/>
              <a:t>1 raz w sezonie</a:t>
            </a:r>
          </a:p>
          <a:p>
            <a:r>
              <a:rPr lang="pl-PL" dirty="0" smtClean="0"/>
              <a:t>3,5 l/ha</a:t>
            </a:r>
          </a:p>
        </p:txBody>
      </p:sp>
    </p:spTree>
    <p:extLst>
      <p:ext uri="{BB962C8B-B14F-4D97-AF65-F5344CB8AC3E}">
        <p14:creationId xmlns:p14="http://schemas.microsoft.com/office/powerpoint/2010/main" val="3843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 wschodach chwastów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Fluazyfop-P-butylowy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Autofit/>
          </a:bodyPr>
          <a:lstStyle/>
          <a:p>
            <a:r>
              <a:rPr lang="pl-PL" sz="2800" dirty="0" smtClean="0"/>
              <a:t>Fusilade forte 150 E.C.</a:t>
            </a:r>
          </a:p>
          <a:p>
            <a:r>
              <a:rPr lang="pl-PL" sz="2800" dirty="0" smtClean="0"/>
              <a:t>Trivko</a:t>
            </a:r>
          </a:p>
          <a:p>
            <a:r>
              <a:rPr lang="pl-PL" sz="2800" dirty="0" smtClean="0"/>
              <a:t>Zwalcza perz właściwy i roczne jednoliścienne</a:t>
            </a:r>
          </a:p>
          <a:p>
            <a:r>
              <a:rPr lang="pl-PL" sz="2800" dirty="0" smtClean="0"/>
              <a:t>Selektywny, układowy</a:t>
            </a:r>
          </a:p>
          <a:p>
            <a:r>
              <a:rPr lang="pl-PL" sz="2800" dirty="0" smtClean="0"/>
              <a:t>Po obsypaniu walów lub po zbiorze</a:t>
            </a:r>
          </a:p>
          <a:p>
            <a:r>
              <a:rPr lang="pl-PL" sz="2800" dirty="0" smtClean="0"/>
              <a:t>Od 0,3 do 2,5l/ha</a:t>
            </a:r>
          </a:p>
          <a:p>
            <a:r>
              <a:rPr lang="pl-PL" sz="2800" dirty="0" smtClean="0"/>
              <a:t>1 zabieg w sezonie</a:t>
            </a:r>
            <a:endParaRPr lang="pl-PL" sz="2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</a:t>
            </a:r>
            <a:r>
              <a:rPr lang="pl-PL" sz="3200" dirty="0" smtClean="0"/>
              <a:t>lifosat</a:t>
            </a:r>
            <a:endParaRPr lang="pl-PL" sz="3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Roundup </a:t>
            </a:r>
            <a:r>
              <a:rPr lang="pl-PL" sz="2800" dirty="0" err="1" smtClean="0"/>
              <a:t>Powermax</a:t>
            </a:r>
            <a:r>
              <a:rPr lang="pl-PL" sz="2800" dirty="0" smtClean="0"/>
              <a:t> 720</a:t>
            </a:r>
          </a:p>
          <a:p>
            <a:r>
              <a:rPr lang="pl-PL" sz="2800" dirty="0" smtClean="0"/>
              <a:t>720g </a:t>
            </a:r>
            <a:r>
              <a:rPr lang="pl-PL" sz="2800" dirty="0" err="1" smtClean="0"/>
              <a:t>glifosatu</a:t>
            </a:r>
            <a:r>
              <a:rPr lang="pl-PL" sz="2800" dirty="0" smtClean="0"/>
              <a:t>/kg</a:t>
            </a:r>
          </a:p>
          <a:p>
            <a:r>
              <a:rPr lang="pl-PL" sz="2800" dirty="0" smtClean="0"/>
              <a:t>do 2,5 kg/ha</a:t>
            </a:r>
          </a:p>
          <a:p>
            <a:r>
              <a:rPr lang="pl-PL" sz="2800" dirty="0" smtClean="0"/>
              <a:t>przed wschodami szparaga</a:t>
            </a:r>
          </a:p>
          <a:p>
            <a:r>
              <a:rPr lang="pl-PL" sz="2800" dirty="0" smtClean="0"/>
              <a:t>1 raz w sezonie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Dziękuję za </a:t>
            </a:r>
            <a:r>
              <a:rPr lang="pl-PL" b="1" dirty="0" smtClean="0"/>
              <a:t>uwagę</a:t>
            </a:r>
            <a:br>
              <a:rPr lang="pl-PL" b="1" dirty="0" smtClean="0"/>
            </a:br>
            <a:r>
              <a:rPr lang="pl-PL" b="1" dirty="0" smtClean="0"/>
              <a:t>w.janusiewicz@gmail.com</a:t>
            </a:r>
            <a:endParaRPr lang="pl-PL" b="1" dirty="0"/>
          </a:p>
        </p:txBody>
      </p:sp>
      <p:pic>
        <p:nvPicPr>
          <p:cNvPr id="1026" name="Picture 2" descr="C:\Users\WlodekJ.KST-KONSULTING\Desktop\2017\prezentacja\WP_001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27642"/>
            <a:ext cx="8064896" cy="50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" y="116632"/>
            <a:ext cx="8876778" cy="662473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b="1" dirty="0" smtClean="0"/>
              <a:t>Choroby</a:t>
            </a:r>
            <a:endParaRPr lang="pl-PL" sz="9600" b="1" dirty="0"/>
          </a:p>
        </p:txBody>
      </p:sp>
    </p:spTree>
    <p:extLst>
      <p:ext uri="{BB962C8B-B14F-4D97-AF65-F5344CB8AC3E}">
        <p14:creationId xmlns:p14="http://schemas.microsoft.com/office/powerpoint/2010/main" val="36868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Przeciw rdzy szparaga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A</a:t>
            </a:r>
            <a:r>
              <a:rPr lang="pl-PL" sz="3600" dirty="0" smtClean="0"/>
              <a:t>zoksystrobina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9552" y="2132856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Strobiluryna</a:t>
            </a:r>
          </a:p>
          <a:p>
            <a:r>
              <a:rPr lang="pl-PL" dirty="0" smtClean="0"/>
              <a:t>Działanie układowe</a:t>
            </a:r>
          </a:p>
          <a:p>
            <a:r>
              <a:rPr lang="pl-PL" dirty="0" smtClean="0"/>
              <a:t>Działanie wgłębne</a:t>
            </a:r>
          </a:p>
          <a:p>
            <a:r>
              <a:rPr lang="pl-PL" dirty="0"/>
              <a:t>Z</a:t>
            </a:r>
            <a:r>
              <a:rPr lang="pl-PL" dirty="0" smtClean="0"/>
              <a:t>apobiegawczo</a:t>
            </a:r>
          </a:p>
          <a:p>
            <a:r>
              <a:rPr lang="pl-PL" dirty="0" smtClean="0"/>
              <a:t>Stężona zawiesina – 250g/l</a:t>
            </a:r>
          </a:p>
          <a:p>
            <a:r>
              <a:rPr lang="pl-PL" dirty="0" smtClean="0"/>
              <a:t>1l/ha</a:t>
            </a:r>
          </a:p>
          <a:p>
            <a:r>
              <a:rPr lang="pl-PL" dirty="0" smtClean="0"/>
              <a:t>2 razy w sezonie</a:t>
            </a:r>
          </a:p>
          <a:p>
            <a:r>
              <a:rPr lang="pl-PL" dirty="0" smtClean="0"/>
              <a:t>Min. odstęp  8-21 dni</a:t>
            </a:r>
          </a:p>
          <a:p>
            <a:r>
              <a:rPr lang="pl-PL" dirty="0" smtClean="0"/>
              <a:t>600-800 l wody/ha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D</a:t>
            </a:r>
            <a:r>
              <a:rPr lang="pl-PL" sz="3600" dirty="0" smtClean="0"/>
              <a:t>ifenokonazol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Triazole</a:t>
            </a:r>
          </a:p>
          <a:p>
            <a:r>
              <a:rPr lang="pl-PL" dirty="0" smtClean="0"/>
              <a:t>Działanie układowe</a:t>
            </a:r>
          </a:p>
          <a:p>
            <a:r>
              <a:rPr lang="pl-PL" dirty="0" smtClean="0"/>
              <a:t>Zapobiegawczo i interwencyjnie</a:t>
            </a:r>
          </a:p>
          <a:p>
            <a:r>
              <a:rPr lang="pl-PL" dirty="0" smtClean="0"/>
              <a:t>Koncentrat – 250g/l</a:t>
            </a:r>
          </a:p>
          <a:p>
            <a:r>
              <a:rPr lang="pl-PL" dirty="0" smtClean="0"/>
              <a:t>0,5l/ha</a:t>
            </a:r>
          </a:p>
          <a:p>
            <a:r>
              <a:rPr lang="pl-PL" dirty="0" smtClean="0"/>
              <a:t>3 razy w sezonie</a:t>
            </a:r>
            <a:endParaRPr lang="pl-PL" dirty="0"/>
          </a:p>
          <a:p>
            <a:r>
              <a:rPr lang="pl-PL" dirty="0" smtClean="0"/>
              <a:t>Min. odstęp 14 dni</a:t>
            </a:r>
          </a:p>
          <a:p>
            <a:r>
              <a:rPr lang="pl-PL" dirty="0" smtClean="0"/>
              <a:t>200-1000 l wody/ha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74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A</a:t>
            </a:r>
            <a:r>
              <a:rPr lang="pl-PL" sz="5400" b="1" dirty="0" smtClean="0"/>
              <a:t>zoksystrobina</a:t>
            </a:r>
            <a:endParaRPr lang="pl-PL" sz="54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5172"/>
              </p:ext>
            </p:extLst>
          </p:nvPr>
        </p:nvGraphicFramePr>
        <p:xfrm>
          <a:off x="755576" y="1484784"/>
          <a:ext cx="2943254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3254"/>
              </a:tblGrid>
              <a:tr h="964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Agristar 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Aztek 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Azyl 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Korazzo 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Rezat 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42695"/>
              </p:ext>
            </p:extLst>
          </p:nvPr>
        </p:nvGraphicFramePr>
        <p:xfrm>
          <a:off x="4644008" y="1484784"/>
          <a:ext cx="2727231" cy="5007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231"/>
              </a:tblGrid>
              <a:tr h="46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Azoksysystrobi </a:t>
                      </a:r>
                      <a:br>
                        <a:rPr lang="pl-PL" sz="2800" dirty="0">
                          <a:effectLst/>
                        </a:rPr>
                      </a:br>
                      <a:r>
                        <a:rPr lang="pl-PL" sz="2800" dirty="0">
                          <a:effectLst/>
                        </a:rPr>
                        <a:t>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2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Zetar</a:t>
                      </a:r>
                      <a:r>
                        <a:rPr lang="pl-PL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250SC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Krystro</a:t>
                      </a:r>
                      <a:r>
                        <a:rPr lang="pl-PL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250SC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7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Demeter 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7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Erazer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7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Tazer 250 SC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Tiger 250 S.C.</a:t>
                      </a:r>
                      <a:endParaRPr lang="pl-PL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4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2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D</a:t>
            </a:r>
            <a:r>
              <a:rPr lang="pl-PL" sz="5400" b="1" dirty="0" smtClean="0"/>
              <a:t>ifenokonazol</a:t>
            </a:r>
            <a:endParaRPr lang="pl-PL" sz="54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89789"/>
              </p:ext>
            </p:extLst>
          </p:nvPr>
        </p:nvGraphicFramePr>
        <p:xfrm>
          <a:off x="251520" y="1700808"/>
          <a:ext cx="8712968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/>
                <a:gridCol w="3528392"/>
              </a:tblGrid>
              <a:tr h="31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A</a:t>
                      </a:r>
                      <a:r>
                        <a:rPr lang="pl-PL" sz="4000" dirty="0" smtClean="0">
                          <a:effectLst/>
                        </a:rPr>
                        <a:t>zoksystrobina </a:t>
                      </a:r>
                      <a:r>
                        <a:rPr lang="pl-PL" sz="4000" dirty="0">
                          <a:effectLst/>
                        </a:rPr>
                        <a:t>- 200 g, D</a:t>
                      </a:r>
                      <a:r>
                        <a:rPr lang="pl-PL" sz="4000" dirty="0" smtClean="0">
                          <a:effectLst/>
                        </a:rPr>
                        <a:t>ifenokonazol </a:t>
                      </a:r>
                      <a:r>
                        <a:rPr lang="pl-PL" sz="4000" dirty="0">
                          <a:effectLst/>
                        </a:rPr>
                        <a:t>- 125 g</a:t>
                      </a:r>
                      <a:endParaRPr lang="pl-PL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Scorpion 325 SC</a:t>
                      </a:r>
                      <a:endParaRPr lang="pl-PL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6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D</a:t>
                      </a:r>
                      <a:r>
                        <a:rPr lang="pl-PL" sz="4000" dirty="0" smtClean="0">
                          <a:effectLst/>
                        </a:rPr>
                        <a:t>ifenokonazol </a:t>
                      </a:r>
                      <a:r>
                        <a:rPr lang="pl-PL" sz="4000" dirty="0">
                          <a:effectLst/>
                        </a:rPr>
                        <a:t>- 250 g</a:t>
                      </a:r>
                      <a:endParaRPr lang="pl-PL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Difo 250 EC</a:t>
                      </a:r>
                      <a:endParaRPr lang="pl-PL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Przeciw szarej pleśni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I</a:t>
            </a:r>
            <a:r>
              <a:rPr lang="pl-PL" sz="2800" dirty="0" smtClean="0"/>
              <a:t>prodion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Grupa dikarboksymidów</a:t>
            </a:r>
          </a:p>
          <a:p>
            <a:r>
              <a:rPr lang="pl-PL" dirty="0" smtClean="0"/>
              <a:t>Działanie kontaktowe</a:t>
            </a:r>
          </a:p>
          <a:p>
            <a:r>
              <a:rPr lang="pl-PL" dirty="0" smtClean="0"/>
              <a:t>Zapobiegawczo</a:t>
            </a:r>
          </a:p>
          <a:p>
            <a:r>
              <a:rPr lang="pl-PL" dirty="0"/>
              <a:t>Stężona zawiesina – </a:t>
            </a:r>
            <a:r>
              <a:rPr lang="pl-PL" dirty="0" smtClean="0"/>
              <a:t>500g/l</a:t>
            </a:r>
          </a:p>
          <a:p>
            <a:r>
              <a:rPr lang="pl-PL" dirty="0" smtClean="0"/>
              <a:t>1,5 l /ha</a:t>
            </a:r>
          </a:p>
          <a:p>
            <a:r>
              <a:rPr lang="pl-PL" dirty="0" smtClean="0"/>
              <a:t>2 razy w sezonie</a:t>
            </a:r>
          </a:p>
          <a:p>
            <a:r>
              <a:rPr lang="pl-PL" dirty="0" smtClean="0"/>
              <a:t>Odstęp min. 7-10 dni</a:t>
            </a:r>
          </a:p>
          <a:p>
            <a:r>
              <a:rPr lang="pl-PL" dirty="0" smtClean="0"/>
              <a:t>600-800 l wody/ha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Piraklostrobina i </a:t>
            </a:r>
            <a:r>
              <a:rPr lang="pl-PL" sz="2800" dirty="0"/>
              <a:t>B</a:t>
            </a:r>
            <a:r>
              <a:rPr lang="pl-PL" sz="2800" dirty="0" smtClean="0"/>
              <a:t>oskalid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Grupa strobiluryn i anilidów</a:t>
            </a:r>
          </a:p>
          <a:p>
            <a:r>
              <a:rPr lang="pl-PL" dirty="0" smtClean="0"/>
              <a:t>Działanie systemiczne</a:t>
            </a:r>
          </a:p>
          <a:p>
            <a:r>
              <a:rPr lang="pl-PL" dirty="0" smtClean="0"/>
              <a:t>Zapobiegawczo i interwencyjnie</a:t>
            </a:r>
          </a:p>
          <a:p>
            <a:r>
              <a:rPr lang="pl-PL" dirty="0" smtClean="0"/>
              <a:t>Granulat  67g/kg i 267g/kg</a:t>
            </a:r>
          </a:p>
          <a:p>
            <a:r>
              <a:rPr lang="pl-PL" dirty="0" smtClean="0"/>
              <a:t>1,5 kg/ha</a:t>
            </a:r>
          </a:p>
          <a:p>
            <a:r>
              <a:rPr lang="pl-PL" dirty="0" smtClean="0"/>
              <a:t>2 razy w sezonie</a:t>
            </a:r>
          </a:p>
          <a:p>
            <a:r>
              <a:rPr lang="pl-PL" dirty="0" smtClean="0"/>
              <a:t>Odstęp min 21-28 dni</a:t>
            </a:r>
          </a:p>
          <a:p>
            <a:r>
              <a:rPr lang="pl-PL" dirty="0" smtClean="0"/>
              <a:t>600-800l wody/ha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3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2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Iprodion</a:t>
            </a:r>
            <a:r>
              <a:rPr lang="pl-PL" b="1" dirty="0" smtClean="0"/>
              <a:t> – wycofany ze stosowania w 2018 roku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256354"/>
              </p:ext>
            </p:extLst>
          </p:nvPr>
        </p:nvGraphicFramePr>
        <p:xfrm>
          <a:off x="467544" y="1700808"/>
          <a:ext cx="8424936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4248472"/>
              </a:tblGrid>
              <a:tr h="126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I</a:t>
                      </a:r>
                      <a:r>
                        <a:rPr lang="pl-PL" sz="4000" dirty="0" smtClean="0">
                          <a:effectLst/>
                        </a:rPr>
                        <a:t>prodion </a:t>
                      </a:r>
                      <a:r>
                        <a:rPr lang="pl-PL" sz="4000" dirty="0">
                          <a:effectLst/>
                        </a:rPr>
                        <a:t>- 500 g</a:t>
                      </a:r>
                      <a:endParaRPr lang="pl-PL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Dymas</a:t>
                      </a:r>
                      <a:endParaRPr lang="pl-PL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91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dirty="0">
                          <a:effectLst/>
                        </a:rPr>
                        <a:t>I</a:t>
                      </a:r>
                      <a:r>
                        <a:rPr lang="pl-PL" sz="3600" dirty="0" smtClean="0">
                          <a:effectLst/>
                        </a:rPr>
                        <a:t>prodion </a:t>
                      </a:r>
                      <a:r>
                        <a:rPr lang="pl-PL" sz="3600" dirty="0">
                          <a:effectLst/>
                        </a:rPr>
                        <a:t>- 500 g</a:t>
                      </a:r>
                      <a:endParaRPr lang="pl-PL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dirty="0">
                          <a:effectLst/>
                        </a:rPr>
                        <a:t>Rovral Aquaflo </a:t>
                      </a:r>
                      <a:r>
                        <a:rPr lang="pl-PL" sz="3600" dirty="0" smtClean="0">
                          <a:effectLst/>
                        </a:rPr>
                        <a:t>500 </a:t>
                      </a:r>
                      <a:r>
                        <a:rPr lang="pl-PL" sz="3600" dirty="0">
                          <a:effectLst/>
                        </a:rPr>
                        <a:t>SC</a:t>
                      </a:r>
                      <a:endParaRPr lang="pl-PL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2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Piraklostrobina i boskalid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46774"/>
              </p:ext>
            </p:extLst>
          </p:nvPr>
        </p:nvGraphicFramePr>
        <p:xfrm>
          <a:off x="251520" y="1412776"/>
          <a:ext cx="8496944" cy="5271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2823"/>
                <a:gridCol w="4024121"/>
              </a:tblGrid>
              <a:tr h="112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piraklostrobina - 67 g/kg boskalid 267g/kg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</a:rPr>
                        <a:t>Agria Bos-Pirak </a:t>
                      </a:r>
                      <a:br>
                        <a:rPr lang="pl-PL" sz="3200" dirty="0">
                          <a:effectLst/>
                        </a:rPr>
                      </a:br>
                      <a:r>
                        <a:rPr lang="pl-PL" sz="3200" dirty="0">
                          <a:effectLst/>
                        </a:rPr>
                        <a:t>33 WG</a:t>
                      </a:r>
                      <a:endParaRPr lang="pl-PL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3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piraklostrobina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- 67 g/kg </a:t>
                      </a:r>
                      <a:r>
                        <a:rPr kumimoji="0" lang="pl-PL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boskalid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267g/kg</a:t>
                      </a:r>
                      <a:endParaRPr kumimoji="0" lang="pl-PL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pl-PL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Signis</a:t>
                      </a:r>
                      <a:r>
                        <a:rPr lang="pl-PL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Bis 33 WG</a:t>
                      </a:r>
                      <a:endParaRPr lang="pl-PL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3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piraklostrobina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- 67 g/kg </a:t>
                      </a:r>
                      <a:r>
                        <a:rPr kumimoji="0" lang="pl-PL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boskalid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267g/kg</a:t>
                      </a:r>
                      <a:endParaRPr kumimoji="0" lang="pl-PL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pl-PL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Signis</a:t>
                      </a:r>
                      <a:r>
                        <a:rPr lang="pl-PL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Max 33WG</a:t>
                      </a:r>
                      <a:endParaRPr lang="pl-PL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3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piraklostrobina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- 67 g/kg </a:t>
                      </a:r>
                      <a:r>
                        <a:rPr kumimoji="0" lang="pl-PL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boskalid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267g/kg</a:t>
                      </a:r>
                      <a:endParaRPr kumimoji="0" lang="pl-PL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pl-PL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Spector</a:t>
                      </a:r>
                      <a:r>
                        <a:rPr lang="pl-PL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33 WG</a:t>
                      </a:r>
                      <a:endParaRPr lang="pl-PL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169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piraklostrobina 67 g/kg boskalid 267 g/kg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</a:rPr>
                        <a:t>Signum 33 WG</a:t>
                      </a:r>
                      <a:endParaRPr lang="pl-PL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169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piraklostrobina 67 g/kg boskalid 267 g/kg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</a:rPr>
                        <a:t>Vima - Boskastrobina</a:t>
                      </a:r>
                      <a:endParaRPr lang="pl-PL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8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Przeciw purpurowej plamistości pędów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Miedź</a:t>
            </a:r>
            <a:r>
              <a:rPr lang="pl-PL" dirty="0" smtClean="0"/>
              <a:t> w postaci wodorotlenku miedzi – działa grzybobójczo i bakteriostatycznie.</a:t>
            </a:r>
          </a:p>
          <a:p>
            <a:r>
              <a:rPr lang="pl-PL" dirty="0" smtClean="0"/>
              <a:t>Działanie kontaktowe</a:t>
            </a:r>
          </a:p>
          <a:p>
            <a:r>
              <a:rPr lang="pl-PL" dirty="0" smtClean="0"/>
              <a:t>Zapobiegawczo</a:t>
            </a:r>
          </a:p>
          <a:p>
            <a:r>
              <a:rPr lang="pl-PL" dirty="0" smtClean="0"/>
              <a:t>Po zbiorach od wysokości wypustek 10 cm do żółknięcia liści</a:t>
            </a:r>
          </a:p>
          <a:p>
            <a:r>
              <a:rPr lang="pl-PL" dirty="0" smtClean="0"/>
              <a:t>6 razy w sezonie wegetacyjnym</a:t>
            </a:r>
          </a:p>
          <a:p>
            <a:r>
              <a:rPr lang="pl-PL" dirty="0" smtClean="0"/>
              <a:t>2l/ha</a:t>
            </a:r>
          </a:p>
          <a:p>
            <a:r>
              <a:rPr lang="pl-PL" dirty="0" smtClean="0"/>
              <a:t>800-1000l wody na ha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37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461</Words>
  <Application>Microsoft Office PowerPoint</Application>
  <PresentationFormat>Pokaz na ekranie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Środki do ochrony szparaga przed chorobami i chwastami</vt:lpstr>
      <vt:lpstr>Choroby</vt:lpstr>
      <vt:lpstr>Przeciw rdzy szparaga</vt:lpstr>
      <vt:lpstr>Azoksystrobina</vt:lpstr>
      <vt:lpstr>Difenokonazol</vt:lpstr>
      <vt:lpstr>Przeciw szarej pleśni</vt:lpstr>
      <vt:lpstr>Iprodion – wycofany ze stosowania w 2018 roku</vt:lpstr>
      <vt:lpstr>Piraklostrobina i boskalid</vt:lpstr>
      <vt:lpstr>Przeciw purpurowej plamistości pędów</vt:lpstr>
      <vt:lpstr>Chwasty</vt:lpstr>
      <vt:lpstr>Mechaniczne, chemiczne, folia</vt:lpstr>
      <vt:lpstr>Zwalczanie chwastów</vt:lpstr>
      <vt:lpstr>Przed wschodami chwastów</vt:lpstr>
      <vt:lpstr>Metrobuzyna</vt:lpstr>
      <vt:lpstr>Pendimetalina</vt:lpstr>
      <vt:lpstr>Po wschodach chwastów</vt:lpstr>
      <vt:lpstr>Dziękuję za uwagę w.janusiewicz@gmail.com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Środki do ochrony szparaga przed chorobami i chwastami</dc:title>
  <dc:creator>Włodek Janusiewicz</dc:creator>
  <cp:lastModifiedBy>Włodek Janusiewicz</cp:lastModifiedBy>
  <cp:revision>53</cp:revision>
  <dcterms:created xsi:type="dcterms:W3CDTF">2017-01-04T10:42:56Z</dcterms:created>
  <dcterms:modified xsi:type="dcterms:W3CDTF">2019-01-02T11:26:09Z</dcterms:modified>
</cp:coreProperties>
</file>